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6" r:id="rId2"/>
    <p:sldId id="272" r:id="rId3"/>
    <p:sldId id="257" r:id="rId4"/>
    <p:sldId id="258" r:id="rId5"/>
    <p:sldId id="259" r:id="rId6"/>
    <p:sldId id="260" r:id="rId7"/>
    <p:sldId id="278" r:id="rId8"/>
    <p:sldId id="280" r:id="rId9"/>
    <p:sldId id="261" r:id="rId10"/>
    <p:sldId id="273" r:id="rId11"/>
    <p:sldId id="274" r:id="rId12"/>
    <p:sldId id="262" r:id="rId13"/>
    <p:sldId id="263" r:id="rId14"/>
    <p:sldId id="264" r:id="rId15"/>
    <p:sldId id="265" r:id="rId16"/>
    <p:sldId id="267" r:id="rId17"/>
    <p:sldId id="256" r:id="rId18"/>
    <p:sldId id="281" r:id="rId19"/>
    <p:sldId id="275" r:id="rId20"/>
    <p:sldId id="27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2E3EB"/>
    <a:srgbClr val="FD8008"/>
    <a:srgbClr val="FC0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88" y="1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E3C39-5EBF-C740-A479-3145FFC6D479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3B471-8F30-C447-B163-C9305B416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B471-8F30-C447-B163-C9305B4163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9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B471-8F30-C447-B163-C9305B4163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8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B471-8F30-C447-B163-C9305B4163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0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4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1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8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6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9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0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7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FE2D-8435-C140-BCEA-83305635084B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786BD-F60E-C146-9031-E0271DA7E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research/elections-and-campaigns/felon-voting-rights.aspx" TargetMode="External"/><Relationship Id="rId4" Type="http://schemas.openxmlformats.org/officeDocument/2006/relationships/hyperlink" Target="https://www.sentencingproject.org/issues/felony-disenfranchisement/" TargetMode="External"/><Relationship Id="rId5" Type="http://schemas.openxmlformats.org/officeDocument/2006/relationships/hyperlink" Target="http://www.bazelon.org/wp-content/uploads/2017/11/2016_Voter-Guide-Plain-Language.pdf" TargetMode="External"/><Relationship Id="rId6" Type="http://schemas.openxmlformats.org/officeDocument/2006/relationships/hyperlink" Target="https://www.pewtrusts.org/en/research-and-analysis/blogs/stateline/2018/03/21/thousands-lose-right-to-vote-under-incompetence-laws" TargetMode="External"/><Relationship Id="rId7" Type="http://schemas.openxmlformats.org/officeDocument/2006/relationships/hyperlink" Target="https://www.migrationpolicy.org/article/frequently-requested-statistics-immigrants-and-immigration-united-states" TargetMode="External"/><Relationship Id="rId8" Type="http://schemas.openxmlformats.org/officeDocument/2006/relationships/hyperlink" Target="https://www.cnn.com/election/2016/results" TargetMode="External"/><Relationship Id="rId9" Type="http://schemas.openxmlformats.org/officeDocument/2006/relationships/hyperlink" Target="https://www.cnn.com/2012/10/11/politics/gallery/closest-us-elections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ensus.gov/quickfacts/fact/table/US/PST045217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WHAT HAPPENS	</a:t>
            </a:r>
            <a:br>
              <a:rPr lang="en-US" sz="7200" b="1" dirty="0" smtClean="0"/>
            </a:br>
            <a:r>
              <a:rPr lang="en-US" sz="7200" b="1" dirty="0" smtClean="0"/>
              <a:t>WHEN PEOPLE WHO </a:t>
            </a:r>
            <a:br>
              <a:rPr lang="en-US" sz="7200" b="1" dirty="0" smtClean="0"/>
            </a:br>
            <a:r>
              <a:rPr lang="en-US" sz="7200" b="1" dirty="0" smtClean="0">
                <a:solidFill>
                  <a:srgbClr val="3366FF"/>
                </a:solidFill>
              </a:rPr>
              <a:t>CAN VOTE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>
                <a:solidFill>
                  <a:srgbClr val="FF0000"/>
                </a:solidFill>
              </a:rPr>
              <a:t>DON’T VOTE</a:t>
            </a:r>
            <a:r>
              <a:rPr lang="en-US" sz="7200" b="1" dirty="0" smtClean="0"/>
              <a:t>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19647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05" y="568134"/>
            <a:ext cx="8581377" cy="2250259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4000" b="1" dirty="0" smtClean="0"/>
              <a:t>GROUP THREE:</a:t>
            </a:r>
            <a:br>
              <a:rPr lang="en-US" sz="4000" b="1" dirty="0" smtClean="0"/>
            </a:br>
            <a:r>
              <a:rPr lang="en-US" sz="3200" b="1" dirty="0" smtClean="0"/>
              <a:t>PEOPLE WHO ARE </a:t>
            </a:r>
            <a:r>
              <a:rPr lang="en-US" sz="3200" b="1" dirty="0" smtClean="0">
                <a:solidFill>
                  <a:srgbClr val="FF0000"/>
                </a:solidFill>
              </a:rPr>
              <a:t>DOCUMENTED </a:t>
            </a:r>
            <a:r>
              <a:rPr lang="en-US" sz="3200" b="1" dirty="0" smtClean="0"/>
              <a:t>NON-CITIZENS 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CAN’T VOTE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93" y="2963209"/>
            <a:ext cx="8366494" cy="2739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</a:t>
            </a:r>
            <a:r>
              <a:rPr lang="en-US" sz="1800" dirty="0" smtClean="0"/>
              <a:t>here are 10 million documented non-citizens in the US. (The number of undocumented non-citizens has been estimated at about 12 million - but they are not included in the US Census Bureau’s total population figure.)</a:t>
            </a:r>
          </a:p>
        </p:txBody>
      </p:sp>
    </p:spTree>
    <p:extLst>
      <p:ext uri="{BB962C8B-B14F-4D97-AF65-F5344CB8AC3E}">
        <p14:creationId xmlns:p14="http://schemas.microsoft.com/office/powerpoint/2010/main" val="234187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88240" cy="11430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/>
              <a:t>So</a:t>
            </a:r>
            <a:r>
              <a:rPr lang="mr-IN" b="1" dirty="0" smtClean="0"/>
              <a:t>…</a:t>
            </a:r>
            <a:r>
              <a:rPr lang="en-US" b="1" dirty="0" smtClean="0"/>
              <a:t>PEOPLE OVER 18 WHO 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CAN’T VOTE </a:t>
            </a:r>
            <a:r>
              <a:rPr lang="en-US" b="1" dirty="0" smtClean="0"/>
              <a:t>total one figure: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4483" cy="4525963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>
              <a:buAutoNum type="arabicParenR"/>
            </a:pPr>
            <a:endParaRPr lang="en-US" sz="2000" dirty="0"/>
          </a:p>
          <a:p>
            <a:pPr marL="457200" indent="-457200">
              <a:buAutoNum type="arabicParenR"/>
            </a:pP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/>
              <a:t>s</a:t>
            </a:r>
            <a:r>
              <a:rPr lang="en-US" sz="2000" dirty="0" smtClean="0"/>
              <a:t>ome felons in the prison </a:t>
            </a:r>
            <a:r>
              <a:rPr lang="en-US" sz="2000" dirty="0"/>
              <a:t>s</a:t>
            </a:r>
            <a:r>
              <a:rPr lang="en-US" sz="2000" dirty="0" smtClean="0"/>
              <a:t>ystem</a:t>
            </a:r>
          </a:p>
          <a:p>
            <a:pPr marL="457200" indent="-457200">
              <a:buAutoNum type="arabicParenR"/>
            </a:pPr>
            <a:r>
              <a:rPr lang="en-US" sz="2000" dirty="0"/>
              <a:t>j</a:t>
            </a:r>
            <a:r>
              <a:rPr lang="en-US" sz="2000" dirty="0" smtClean="0"/>
              <a:t>udged “</a:t>
            </a:r>
            <a:r>
              <a:rPr lang="en-US" sz="2000" dirty="0"/>
              <a:t>m</a:t>
            </a:r>
            <a:r>
              <a:rPr lang="en-US" sz="2000" dirty="0" smtClean="0"/>
              <a:t>entally </a:t>
            </a:r>
            <a:r>
              <a:rPr lang="en-US" sz="2000" dirty="0"/>
              <a:t>i</a:t>
            </a:r>
            <a:r>
              <a:rPr lang="en-US" sz="2000" dirty="0" smtClean="0"/>
              <a:t>ncompetent”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documented non-citizens</a:t>
            </a:r>
          </a:p>
        </p:txBody>
      </p:sp>
      <p:pic>
        <p:nvPicPr>
          <p:cNvPr id="5" name="Picture 4" descr="nonvoter figure_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68" y="1847274"/>
            <a:ext cx="2355778" cy="3221576"/>
          </a:xfrm>
          <a:prstGeom prst="rect">
            <a:avLst/>
          </a:prstGeom>
        </p:spPr>
      </p:pic>
      <p:pic>
        <p:nvPicPr>
          <p:cNvPr id="7" name="Picture 6" descr="10 Figures with two kids nonvoter_bl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3928"/>
            <a:ext cx="9144000" cy="12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9" y="891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This leaves 7 figures - over 200 million eligible US voters!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1789" y="4826110"/>
            <a:ext cx="860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WHAT DID THEY DO IN THE 2016 ELECTION?</a:t>
            </a:r>
            <a:endParaRPr lang="en-US" sz="3600" b="1" dirty="0"/>
          </a:p>
        </p:txBody>
      </p:sp>
      <p:pic>
        <p:nvPicPr>
          <p:cNvPr id="4" name="Content Placeholder 3" descr="10 Figures with two kids non voter an questions yellow_blu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361" b="-149361"/>
          <a:stretch>
            <a:fillRect/>
          </a:stretch>
        </p:blipFill>
        <p:spPr>
          <a:xfrm>
            <a:off x="454631" y="94647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9241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136,435,538 Voted!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7285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48.5% of the total voters (65,853,516) voted </a:t>
            </a:r>
            <a:r>
              <a:rPr lang="en-US" sz="2600" dirty="0" smtClean="0">
                <a:solidFill>
                  <a:srgbClr val="0000FF"/>
                </a:solidFill>
              </a:rPr>
              <a:t>Democratic</a:t>
            </a:r>
          </a:p>
          <a:p>
            <a:r>
              <a:rPr lang="en-US" sz="2600" dirty="0" smtClean="0"/>
              <a:t>46.4% of the total voters (62,984,825) voted </a:t>
            </a:r>
            <a:r>
              <a:rPr lang="en-US" sz="2600" dirty="0" smtClean="0">
                <a:solidFill>
                  <a:srgbClr val="FF0000"/>
                </a:solidFill>
              </a:rPr>
              <a:t>Republican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800" dirty="0" smtClean="0"/>
              <a:t>5.1% of the total voters (7,597,197) voted for other parties or wrote in names</a:t>
            </a:r>
            <a:endParaRPr lang="en-US" sz="2600" dirty="0"/>
          </a:p>
        </p:txBody>
      </p:sp>
      <p:pic>
        <p:nvPicPr>
          <p:cNvPr id="8" name="Picture 7" descr="4 partisan figures 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559"/>
            <a:ext cx="9144000" cy="31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5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let’s review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9603" y="5202333"/>
            <a:ext cx="843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people who can’t vote</a:t>
            </a:r>
            <a:r>
              <a:rPr lang="mr-IN" dirty="0" smtClean="0"/>
              <a:t>…</a:t>
            </a:r>
            <a:r>
              <a:rPr lang="en-US" dirty="0" smtClean="0"/>
              <a:t>.People who voted</a:t>
            </a:r>
            <a:r>
              <a:rPr lang="mr-IN" dirty="0" smtClean="0"/>
              <a:t>…</a:t>
            </a:r>
            <a:r>
              <a:rPr lang="en-US" dirty="0" smtClean="0"/>
              <a:t>.and </a:t>
            </a:r>
            <a:r>
              <a:rPr lang="en-US" b="1" dirty="0" smtClean="0"/>
              <a:t>over 90 MILLION nonvoters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10 Figures with two kids non voter and parties and yellow_bl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361" b="-149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653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don’t people vote?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04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0" dirty="0" smtClean="0"/>
              <a:t>?</a:t>
            </a:r>
            <a:endParaRPr lang="en-US" sz="40000" dirty="0"/>
          </a:p>
        </p:txBody>
      </p:sp>
    </p:spTree>
    <p:extLst>
      <p:ext uri="{BB962C8B-B14F-4D97-AF65-F5344CB8AC3E}">
        <p14:creationId xmlns:p14="http://schemas.microsoft.com/office/powerpoint/2010/main" val="364922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364" y="423316"/>
            <a:ext cx="7146636" cy="442808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b="1" dirty="0" smtClean="0"/>
              <a:t>I can't get to the polls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b="1" dirty="0" smtClean="0"/>
              <a:t>I'm not into politics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b="1" dirty="0" smtClean="0"/>
              <a:t>I don’t know enough about the candidates or the issues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b="1" dirty="0" smtClean="0"/>
              <a:t>I don't like these candidates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b="1" dirty="0" smtClean="0"/>
              <a:t>My vote won't count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b="1" dirty="0" smtClean="0"/>
              <a:t>Registration is too hard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b="1" dirty="0" smtClean="0"/>
              <a:t>The weather is too bad</a:t>
            </a:r>
          </a:p>
          <a:p>
            <a:pPr marL="514350" indent="-514350">
              <a:lnSpc>
                <a:spcPct val="110000"/>
              </a:lnSpc>
              <a:buFont typeface="Arial"/>
              <a:buAutoNum type="arabicPeriod"/>
            </a:pPr>
            <a:r>
              <a:rPr lang="en-US" b="1" dirty="0" smtClean="0"/>
              <a:t>Nothing in politics can change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AutoNum type="arabicPeriod"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0400" y="4953000"/>
            <a:ext cx="79972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What’s your response to </a:t>
            </a:r>
            <a:r>
              <a:rPr lang="en-US" sz="4800" b="1" dirty="0" smtClean="0">
                <a:solidFill>
                  <a:srgbClr val="FF0000"/>
                </a:solidFill>
              </a:rPr>
              <a:t>these 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statements</a:t>
            </a:r>
            <a:r>
              <a:rPr lang="en-US" sz="4800" b="1" dirty="0">
                <a:solidFill>
                  <a:srgbClr val="FF0000"/>
                </a:solidFill>
              </a:rPr>
              <a:t>?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8130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WHAT HAPPENS	</a:t>
            </a:r>
            <a:br>
              <a:rPr lang="en-US" sz="7200" b="1" dirty="0" smtClean="0"/>
            </a:br>
            <a:r>
              <a:rPr lang="en-US" sz="7200" b="1" dirty="0" smtClean="0"/>
              <a:t>WHEN PEOPLE WHO </a:t>
            </a:r>
            <a:br>
              <a:rPr lang="en-US" sz="7200" b="1" dirty="0" smtClean="0"/>
            </a:br>
            <a:r>
              <a:rPr lang="en-US" sz="7200" b="1" dirty="0" smtClean="0">
                <a:solidFill>
                  <a:srgbClr val="3366FF"/>
                </a:solidFill>
              </a:rPr>
              <a:t>CAN VOTE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>
                <a:solidFill>
                  <a:srgbClr val="FF0000"/>
                </a:solidFill>
              </a:rPr>
              <a:t>DON’T VOTE</a:t>
            </a:r>
            <a:r>
              <a:rPr lang="en-US" sz="7200" b="1" dirty="0" smtClean="0"/>
              <a:t>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97615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213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/>
              <a:t>Your vote matters!</a:t>
            </a:r>
            <a:br>
              <a:rPr lang="en-US" sz="7200" b="1" dirty="0"/>
            </a:b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After an extremely close race in the Virginia </a:t>
            </a:r>
            <a:r>
              <a:rPr lang="en-US" sz="1800" dirty="0"/>
              <a:t>House of Delegates </a:t>
            </a:r>
            <a:r>
              <a:rPr lang="en-US" sz="1800" dirty="0" smtClean="0"/>
              <a:t>(District </a:t>
            </a:r>
            <a:r>
              <a:rPr lang="en-US" sz="1800" dirty="0"/>
              <a:t>94 </a:t>
            </a:r>
            <a:r>
              <a:rPr lang="en-US" sz="1800" dirty="0" smtClean="0"/>
              <a:t>- Newport News), Democrat, Shelly Simonds was declared the winner by just one vote. Another ballot was found which supported her opponent, Republican David Yancey. After </a:t>
            </a:r>
            <a:r>
              <a:rPr lang="en-US" sz="1800" dirty="0"/>
              <a:t>judges rejected Democrats’ challenge of a single </a:t>
            </a:r>
            <a:r>
              <a:rPr lang="en-US" sz="1800" dirty="0" smtClean="0"/>
              <a:t>vote, the race was declared a tie and decided by drawing lots. Yancey was declared the winner in January, 2018.</a:t>
            </a:r>
          </a:p>
          <a:p>
            <a:endParaRPr lang="en-US" sz="1800" dirty="0"/>
          </a:p>
          <a:p>
            <a:r>
              <a:rPr lang="en-US" sz="1800" dirty="0"/>
              <a:t>The closest election in Senate history was </a:t>
            </a:r>
            <a:r>
              <a:rPr lang="en-US" sz="1800" dirty="0" smtClean="0"/>
              <a:t>the 1974 </a:t>
            </a:r>
            <a:r>
              <a:rPr lang="en-US" sz="1800" dirty="0"/>
              <a:t>New Hampshire race </a:t>
            </a:r>
            <a:r>
              <a:rPr lang="en-US" sz="1800" dirty="0" smtClean="0"/>
              <a:t>which ended in a two-vote margin of victory after several recounts. The ensuing challenges lasted </a:t>
            </a:r>
            <a:r>
              <a:rPr lang="en-US" sz="1800" dirty="0"/>
              <a:t>eight </a:t>
            </a:r>
            <a:r>
              <a:rPr lang="en-US" sz="1800" dirty="0" smtClean="0"/>
              <a:t>months and ended with a full senate investigation and the ordering of a new election. </a:t>
            </a:r>
            <a:r>
              <a:rPr lang="en-US" sz="1800" dirty="0"/>
              <a:t>T</a:t>
            </a:r>
            <a:r>
              <a:rPr lang="en-US" sz="1800" dirty="0" smtClean="0"/>
              <a:t>he Democratic candidate, John Durkin, then won by </a:t>
            </a:r>
            <a:r>
              <a:rPr lang="en-US" sz="1800" smtClean="0"/>
              <a:t>a wider </a:t>
            </a:r>
            <a:r>
              <a:rPr lang="en-US" sz="1800" dirty="0" smtClean="0"/>
              <a:t>margin.</a:t>
            </a:r>
          </a:p>
        </p:txBody>
      </p:sp>
    </p:spTree>
    <p:extLst>
      <p:ext uri="{BB962C8B-B14F-4D97-AF65-F5344CB8AC3E}">
        <p14:creationId xmlns:p14="http://schemas.microsoft.com/office/powerpoint/2010/main" val="319966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7954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would happen if </a:t>
            </a:r>
            <a:r>
              <a:rPr lang="en-US" b="1" dirty="0" smtClean="0">
                <a:solidFill>
                  <a:srgbClr val="3366FF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b="1" dirty="0" smtClean="0">
                <a:solidFill>
                  <a:srgbClr val="008000"/>
                </a:solidFill>
              </a:rPr>
              <a:t>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rgbClr val="FC02FF"/>
                </a:solidFill>
              </a:rPr>
              <a:t>Y</a:t>
            </a:r>
            <a:r>
              <a:rPr lang="en-US" b="1" dirty="0" smtClean="0">
                <a:solidFill>
                  <a:srgbClr val="FD8008"/>
                </a:solidFill>
              </a:rPr>
              <a:t>O</a:t>
            </a:r>
            <a:r>
              <a:rPr lang="en-US" b="1" dirty="0" smtClean="0">
                <a:solidFill>
                  <a:srgbClr val="660066"/>
                </a:solidFill>
              </a:rPr>
              <a:t>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b="1" dirty="0" smtClean="0"/>
              <a:t> who could vote </a:t>
            </a:r>
            <a:r>
              <a:rPr lang="en-US" b="1" smtClean="0"/>
              <a:t>did vote?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773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 total population of the US was </a:t>
            </a:r>
            <a:r>
              <a:rPr lang="fi-FI" dirty="0"/>
              <a:t>325,719,178</a:t>
            </a:r>
            <a:r>
              <a:rPr lang="en-US" dirty="0" smtClean="0"/>
              <a:t> in 2017</a:t>
            </a:r>
            <a:endParaRPr lang="en-US" dirty="0"/>
          </a:p>
        </p:txBody>
      </p:sp>
      <p:pic>
        <p:nvPicPr>
          <p:cNvPr id="4" name="Content Placeholder 3" descr="USMap_bl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28" r="-40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816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US Population figures are from US Census Bureau, July 2017: </a:t>
            </a:r>
            <a:r>
              <a:rPr lang="en-US" sz="1600" dirty="0">
                <a:hlinkClick r:id="rId2"/>
              </a:rPr>
              <a:t>https://www.census.gov/quickfacts/fact/table/US/</a:t>
            </a:r>
            <a:r>
              <a:rPr lang="en-US" sz="1600" dirty="0" smtClean="0">
                <a:hlinkClick r:id="rId2"/>
              </a:rPr>
              <a:t>PST045217</a:t>
            </a:r>
            <a:endParaRPr lang="en-US" sz="1600" dirty="0" smtClean="0"/>
          </a:p>
          <a:p>
            <a:r>
              <a:rPr lang="en-US" sz="1600" dirty="0" smtClean="0"/>
              <a:t>Information on Felon Voting Rights are from the National Conference of State Legislatures: </a:t>
            </a:r>
            <a:r>
              <a:rPr lang="en-US" sz="1600" dirty="0">
                <a:hlinkClick r:id="rId3"/>
              </a:rPr>
              <a:t>http://www.ncsl.org/research/elections-and-campaigns/felon-voting-</a:t>
            </a:r>
            <a:r>
              <a:rPr lang="en-US" sz="1600" dirty="0" smtClean="0">
                <a:hlinkClick r:id="rId3"/>
              </a:rPr>
              <a:t>rights.aspx</a:t>
            </a:r>
            <a:endParaRPr lang="en-US" sz="1600" dirty="0" smtClean="0"/>
          </a:p>
          <a:p>
            <a:r>
              <a:rPr lang="en-US" sz="1600" dirty="0" smtClean="0"/>
              <a:t>The Sentencing Projects reports that 6 million Americans can’t vote due to a </a:t>
            </a:r>
            <a:r>
              <a:rPr lang="en-US" sz="1600" dirty="0"/>
              <a:t>felony conviction: </a:t>
            </a:r>
            <a:r>
              <a:rPr lang="en-US" sz="1600" dirty="0">
                <a:hlinkClick r:id="rId4"/>
              </a:rPr>
              <a:t>https://www.sentencingproject.org/issues/felony-disenfranchisement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r>
              <a:rPr lang="en-US" sz="1600" dirty="0" smtClean="0"/>
              <a:t>The Bazelon Center for Mental Health Law has a Voting Rights Guide: </a:t>
            </a:r>
            <a:r>
              <a:rPr lang="en-US" sz="1600" dirty="0">
                <a:hlinkClick r:id="rId5"/>
              </a:rPr>
              <a:t>http://www.bazelon.org/wp-content/uploads/2017/11/2016_Voter-Guide-Plain-</a:t>
            </a:r>
            <a:r>
              <a:rPr lang="en-US" sz="1600" dirty="0" smtClean="0">
                <a:hlinkClick r:id="rId5"/>
              </a:rPr>
              <a:t>Language.pdf</a:t>
            </a:r>
            <a:endParaRPr lang="en-US" sz="1600" dirty="0" smtClean="0"/>
          </a:p>
          <a:p>
            <a:r>
              <a:rPr lang="en-US" sz="1600" dirty="0" smtClean="0"/>
              <a:t>Pew Trusts’ article on mental incompetence: </a:t>
            </a:r>
            <a:r>
              <a:rPr lang="en-US" sz="1600" dirty="0" smtClean="0">
                <a:hlinkClick r:id="rId6"/>
              </a:rPr>
              <a:t>https</a:t>
            </a:r>
            <a:r>
              <a:rPr lang="en-US" sz="1600" dirty="0">
                <a:hlinkClick r:id="rId6"/>
              </a:rPr>
              <a:t>://www.pewtrusts.org/en/research-and-analysis/blogs/stateline/2018/03/21/thousands-lose-right-to-vote-under-incompetence-</a:t>
            </a:r>
            <a:r>
              <a:rPr lang="en-US" sz="1600" dirty="0" smtClean="0">
                <a:hlinkClick r:id="rId6"/>
              </a:rPr>
              <a:t>laws</a:t>
            </a:r>
            <a:endParaRPr lang="en-US" sz="1600" dirty="0" smtClean="0"/>
          </a:p>
          <a:p>
            <a:r>
              <a:rPr lang="en-US" sz="1600" dirty="0" smtClean="0"/>
              <a:t>Migration </a:t>
            </a:r>
            <a:r>
              <a:rPr lang="en-US" sz="1600" dirty="0"/>
              <a:t>Policy </a:t>
            </a:r>
            <a:r>
              <a:rPr lang="en-US" sz="1600" dirty="0" smtClean="0"/>
              <a:t>Institute’s statistics on US migrants: </a:t>
            </a:r>
            <a:r>
              <a:rPr lang="en-US" sz="1600" dirty="0" smtClean="0">
                <a:hlinkClick r:id="rId7"/>
              </a:rPr>
              <a:t>https</a:t>
            </a:r>
            <a:r>
              <a:rPr lang="en-US" sz="1600" dirty="0">
                <a:hlinkClick r:id="rId7"/>
              </a:rPr>
              <a:t>://www.migrationpolicy.org/article</a:t>
            </a:r>
            <a:r>
              <a:rPr lang="en-US" sz="1600" dirty="0" smtClean="0">
                <a:hlinkClick r:id="rId7"/>
              </a:rPr>
              <a:t>/ frequently</a:t>
            </a:r>
            <a:r>
              <a:rPr lang="en-US" sz="1600" dirty="0">
                <a:hlinkClick r:id="rId7"/>
              </a:rPr>
              <a:t>-requested-statistics-immigrants-and-immigration-united-</a:t>
            </a:r>
            <a:r>
              <a:rPr lang="en-US" sz="1600" dirty="0" smtClean="0">
                <a:hlinkClick r:id="rId7"/>
              </a:rPr>
              <a:t>states</a:t>
            </a:r>
            <a:endParaRPr lang="en-US" sz="1600" dirty="0" smtClean="0"/>
          </a:p>
          <a:p>
            <a:r>
              <a:rPr lang="en-US" sz="1600" dirty="0" smtClean="0"/>
              <a:t>Voting figures for the 2016 national election are from </a:t>
            </a:r>
            <a:r>
              <a:rPr lang="en-US" sz="1600" dirty="0"/>
              <a:t>CNN: </a:t>
            </a:r>
            <a:r>
              <a:rPr lang="en-US" sz="1600" dirty="0" smtClean="0">
                <a:hlinkClick r:id="rId8"/>
              </a:rPr>
              <a:t>https</a:t>
            </a:r>
            <a:r>
              <a:rPr lang="en-US" sz="1600" dirty="0">
                <a:hlinkClick r:id="rId8"/>
              </a:rPr>
              <a:t>://www.cnn.com/election/2016/</a:t>
            </a:r>
            <a:r>
              <a:rPr lang="en-US" sz="1600" dirty="0" smtClean="0">
                <a:hlinkClick r:id="rId8"/>
              </a:rPr>
              <a:t>results</a:t>
            </a:r>
            <a:endParaRPr lang="en-US" sz="1600" dirty="0" smtClean="0"/>
          </a:p>
          <a:p>
            <a:r>
              <a:rPr lang="en-US" sz="1600" dirty="0" smtClean="0"/>
              <a:t>Slideshow on close elections </a:t>
            </a:r>
            <a:r>
              <a:rPr lang="en-US" sz="1600" dirty="0"/>
              <a:t>from CNN: </a:t>
            </a:r>
            <a:r>
              <a:rPr lang="en-US" sz="1600" dirty="0">
                <a:hlinkClick r:id="rId9"/>
              </a:rPr>
              <a:t>https://www.cnn.com/2012/10/11/politics/gallery/closest-us-elections/</a:t>
            </a:r>
            <a:r>
              <a:rPr lang="en-US" sz="1600" dirty="0" smtClean="0">
                <a:hlinkClick r:id="rId9"/>
              </a:rPr>
              <a:t>index.html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b="1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466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Comments: austinactivism@gmail.com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4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53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Here’s a graphic where each figure represents about 30 million people.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6200" y="5280311"/>
            <a:ext cx="672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30 x 10 = 300,000,000 or </a:t>
            </a:r>
            <a:r>
              <a:rPr lang="en-US" sz="2800" dirty="0" smtClean="0"/>
              <a:t>300 </a:t>
            </a:r>
            <a:r>
              <a:rPr lang="en-US" sz="2800" dirty="0" smtClean="0"/>
              <a:t>million people</a:t>
            </a:r>
          </a:p>
          <a:p>
            <a:pPr algn="ctr"/>
            <a:r>
              <a:rPr lang="en-US" sz="2800" dirty="0" smtClean="0"/>
              <a:t> (the approximate US population).</a:t>
            </a:r>
            <a:endParaRPr lang="en-US" sz="2800" dirty="0"/>
          </a:p>
        </p:txBody>
      </p:sp>
      <p:pic>
        <p:nvPicPr>
          <p:cNvPr id="6" name="Content Placeholder 5" descr="Row of 10 blank figures_blu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361" b="-149361"/>
          <a:stretch>
            <a:fillRect/>
          </a:stretch>
        </p:blipFill>
        <p:spPr>
          <a:xfrm>
            <a:off x="431800" y="106910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68450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But not everyone is allowed to vote</a:t>
            </a:r>
            <a:r>
              <a:rPr lang="mr-IN" b="1" dirty="0" smtClean="0"/>
              <a:t>…</a:t>
            </a:r>
            <a:endParaRPr lang="en-US" b="1" dirty="0"/>
          </a:p>
        </p:txBody>
      </p:sp>
      <p:pic>
        <p:nvPicPr>
          <p:cNvPr id="5" name="Content Placeholder 4" descr="No vote symbol_bl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72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/>
              <a:t/>
            </a:r>
            <a:br>
              <a:rPr lang="en-US" sz="9600" b="1" dirty="0"/>
            </a:b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>WHO </a:t>
            </a:r>
            <a:br>
              <a:rPr lang="en-US" sz="9600" b="1" dirty="0" smtClean="0"/>
            </a:br>
            <a:r>
              <a:rPr lang="en-US" sz="9600" b="1" dirty="0" smtClean="0">
                <a:solidFill>
                  <a:srgbClr val="FF0000"/>
                </a:solidFill>
              </a:rPr>
              <a:t>CAN’T VOTE</a:t>
            </a:r>
            <a:r>
              <a:rPr lang="en-US" sz="9600" b="1" dirty="0" smtClean="0"/>
              <a:t>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6600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PEOPLE </a:t>
            </a:r>
            <a:r>
              <a:rPr lang="en-US" sz="4800" b="1" dirty="0" smtClean="0">
                <a:solidFill>
                  <a:srgbClr val="FF0000"/>
                </a:solidFill>
              </a:rPr>
              <a:t>UNDER 18 </a:t>
            </a:r>
            <a:r>
              <a:rPr lang="en-US" sz="4800" b="1" dirty="0" smtClean="0"/>
              <a:t>CAN’T VOTE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448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US Census says there were about  </a:t>
            </a:r>
            <a:r>
              <a:rPr lang="hr-HR" sz="2200" dirty="0" smtClean="0"/>
              <a:t>73,612,534</a:t>
            </a:r>
            <a:r>
              <a:rPr lang="en-US" sz="2200" dirty="0" smtClean="0"/>
              <a:t> minors in the US in 2017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 Under18_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55" y="2085109"/>
            <a:ext cx="3663217" cy="2509982"/>
          </a:xfrm>
          <a:prstGeom prst="rect">
            <a:avLst/>
          </a:prstGeom>
        </p:spPr>
      </p:pic>
      <p:pic>
        <p:nvPicPr>
          <p:cNvPr id="10" name="Picture 9" descr="10 Figures with two kids_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6759"/>
            <a:ext cx="9144000" cy="12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9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91" y="38447"/>
            <a:ext cx="8229600" cy="483208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THREE GROUPS OF PEOPLE WHO ARE OVER 18 YEARS OLD 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CAN’T VOTE</a:t>
            </a:r>
            <a:r>
              <a:rPr lang="mr-IN" b="1" dirty="0" smtClean="0">
                <a:solidFill>
                  <a:srgbClr val="FF0000"/>
                </a:solidFill>
              </a:rPr>
              <a:t>…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05" y="568134"/>
            <a:ext cx="8444482" cy="2250259"/>
          </a:xfrm>
        </p:spPr>
        <p:txBody>
          <a:bodyPr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en-US" b="1" dirty="0" smtClean="0"/>
              <a:t>GROUP ONE:</a:t>
            </a:r>
            <a:br>
              <a:rPr lang="en-US" b="1" dirty="0" smtClean="0"/>
            </a:br>
            <a:r>
              <a:rPr lang="en-US" sz="3600" b="1" dirty="0" smtClean="0"/>
              <a:t>SOME PEOPLE IN THE PRISON SYSTEM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CAN’T VOTE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93" y="2963209"/>
            <a:ext cx="8366494" cy="2739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total number of people who can’t vote due to a felony conviction has been estimated at </a:t>
            </a:r>
            <a:r>
              <a:rPr lang="en-US" sz="1800" b="1" dirty="0" smtClean="0"/>
              <a:t>6.1 million</a:t>
            </a:r>
            <a:r>
              <a:rPr lang="en-US" sz="1800" dirty="0" smtClean="0"/>
              <a:t> </a:t>
            </a:r>
            <a:r>
              <a:rPr lang="mr-IN" sz="1800" dirty="0" smtClean="0"/>
              <a:t>–</a:t>
            </a:r>
            <a:r>
              <a:rPr lang="en-US" sz="1800" dirty="0" smtClean="0"/>
              <a:t> but many more people who have been convicted of a felony in the past don’t realize that they are actually eligible to vote now.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973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05" y="568134"/>
            <a:ext cx="8444482" cy="2250259"/>
          </a:xfrm>
        </p:spPr>
        <p:txBody>
          <a:bodyPr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en-US" b="1" dirty="0" smtClean="0"/>
              <a:t>GROUP TWO:</a:t>
            </a:r>
            <a:br>
              <a:rPr lang="en-US" b="1" dirty="0" smtClean="0"/>
            </a:br>
            <a:r>
              <a:rPr lang="en-US" sz="3600" b="1" dirty="0" smtClean="0"/>
              <a:t>PEOPLE JUDGED  “MENTALLY INCOMPETENT”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CAN’T VOTE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93" y="2963209"/>
            <a:ext cx="8366494" cy="2739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Over half the states in the US have laws that limit people from </a:t>
            </a:r>
            <a:r>
              <a:rPr lang="en-US" sz="1800" dirty="0"/>
              <a:t>voting if they have been ruled "mentally incapacitated," or </a:t>
            </a:r>
            <a:r>
              <a:rPr lang="en-US" sz="1800" dirty="0" smtClean="0"/>
              <a:t>“incompetent” </a:t>
            </a:r>
            <a:r>
              <a:rPr lang="en-US" sz="1800" dirty="0"/>
              <a:t>by a court. </a:t>
            </a:r>
            <a:r>
              <a:rPr lang="en-US" sz="1800" dirty="0" smtClean="0"/>
              <a:t>This includes people in institutions and people with appointed guardians. Total figures are hard to gauge. </a:t>
            </a:r>
          </a:p>
        </p:txBody>
      </p:sp>
    </p:spTree>
    <p:extLst>
      <p:ext uri="{BB962C8B-B14F-4D97-AF65-F5344CB8AC3E}">
        <p14:creationId xmlns:p14="http://schemas.microsoft.com/office/powerpoint/2010/main" val="130298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2877</TotalTime>
  <Words>790</Words>
  <Application>Microsoft Macintosh PowerPoint</Application>
  <PresentationFormat>On-screen Show (4:3)</PresentationFormat>
  <Paragraphs>88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WHAT HAPPENS  WHEN PEOPLE WHO  CAN VOTE DON’T VOTE?</vt:lpstr>
      <vt:lpstr>The total population of the US was 325,719,178 in 2017</vt:lpstr>
      <vt:lpstr>Here’s a graphic where each figure represents about 30 million people.</vt:lpstr>
      <vt:lpstr>But not everyone is allowed to vote…</vt:lpstr>
      <vt:lpstr>   WHO  CAN’T VOTE?</vt:lpstr>
      <vt:lpstr>PEOPLE UNDER 18 CAN’T VOTE</vt:lpstr>
      <vt:lpstr>THREE GROUPS OF PEOPLE WHO ARE OVER 18 YEARS OLD  CAN’T VOTE….</vt:lpstr>
      <vt:lpstr>GROUP ONE: SOME PEOPLE IN THE PRISON SYSTEM CAN’T VOTE </vt:lpstr>
      <vt:lpstr>GROUP TWO: PEOPLE JUDGED  “MENTALLY INCOMPETENT” CAN’T VOTE </vt:lpstr>
      <vt:lpstr>GROUP THREE: PEOPLE WHO ARE DOCUMENTED NON-CITIZENS  CAN’T VOTE </vt:lpstr>
      <vt:lpstr>So…PEOPLE OVER 18 WHO  CAN’T VOTE total one figure:</vt:lpstr>
      <vt:lpstr>This leaves 7 figures - over 200 million eligible US voters!</vt:lpstr>
      <vt:lpstr>136,435,538 Voted! </vt:lpstr>
      <vt:lpstr>So let’s review…</vt:lpstr>
      <vt:lpstr>Why don’t people vote?</vt:lpstr>
      <vt:lpstr>PowerPoint Presentation</vt:lpstr>
      <vt:lpstr> WHAT HAPPENS  WHEN PEOPLE WHO  CAN VOTE DON’T VOTE?</vt:lpstr>
      <vt:lpstr>Your vote matters! </vt:lpstr>
      <vt:lpstr>What would happen if EVERYONE who could vote did vote?</vt:lpstr>
      <vt:lpstr>Sources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WHAT HAPPENS  WHEN PEOPLE THAT  CAN VOTE DON’T VOTE</dc:title>
  <dc:creator>Emily Socolov</dc:creator>
  <cp:lastModifiedBy>Emily Socolov</cp:lastModifiedBy>
  <cp:revision>71</cp:revision>
  <cp:lastPrinted>2018-10-08T20:56:09Z</cp:lastPrinted>
  <dcterms:created xsi:type="dcterms:W3CDTF">2018-09-30T16:40:21Z</dcterms:created>
  <dcterms:modified xsi:type="dcterms:W3CDTF">2018-10-24T12:34:45Z</dcterms:modified>
</cp:coreProperties>
</file>